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</p:sldMasterIdLst>
  <p:notesMasterIdLst>
    <p:notesMasterId r:id="rId7"/>
  </p:notesMasterIdLst>
  <p:handoutMasterIdLst>
    <p:handoutMasterId r:id="rId8"/>
  </p:handoutMasterIdLst>
  <p:sldIdLst>
    <p:sldId id="257" r:id="rId2"/>
    <p:sldId id="286" r:id="rId3"/>
    <p:sldId id="287" r:id="rId4"/>
    <p:sldId id="289" r:id="rId5"/>
    <p:sldId id="288" r:id="rId6"/>
  </p:sldIdLst>
  <p:sldSz cx="9144000" cy="6858000" type="screen4x3"/>
  <p:notesSz cx="6662738" cy="98663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LMU CompatilFact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336"/>
    <p:restoredTop sz="94789"/>
  </p:normalViewPr>
  <p:slideViewPr>
    <p:cSldViewPr>
      <p:cViewPr varScale="1">
        <p:scale>
          <a:sx n="74" d="100"/>
          <a:sy n="74" d="100"/>
        </p:scale>
        <p:origin x="184" y="10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0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1" d="100"/>
          <a:sy n="111" d="100"/>
        </p:scale>
        <p:origin x="-3160" y="-120"/>
      </p:cViewPr>
      <p:guideLst>
        <p:guide orient="horz" pos="3107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0E12F69-4497-0944-A3B9-E8E68632D41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>
                <a:latin typeface="LMU SabonNext Demi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A67A299A-74C3-AF4C-BDB9-4AAD3DC681A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200">
                <a:latin typeface="LMU SabonNext Demi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6804" name="Rectangle 4">
            <a:extLst>
              <a:ext uri="{FF2B5EF4-FFF2-40B4-BE49-F238E27FC236}">
                <a16:creationId xmlns:a16="http://schemas.microsoft.com/office/drawing/2014/main" id="{DECC292C-96D7-D44A-841D-0B1BF4153FC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>
                <a:latin typeface="LMU SabonNext Demi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6805" name="Rectangle 5">
            <a:extLst>
              <a:ext uri="{FF2B5EF4-FFF2-40B4-BE49-F238E27FC236}">
                <a16:creationId xmlns:a16="http://schemas.microsoft.com/office/drawing/2014/main" id="{3D1A3DC2-8C5D-C944-B3FC-59970AC69F4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260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200">
                <a:latin typeface="LMU SabonNext Demi" charset="0"/>
                <a:ea typeface="ＭＳ Ｐゴシック" charset="-128"/>
              </a:defRPr>
            </a:lvl1pPr>
          </a:lstStyle>
          <a:p>
            <a:pPr>
              <a:defRPr/>
            </a:pPr>
            <a:fld id="{A40BD1F3-E22E-D94C-BC9C-F849254B4DE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83ECEB7-7B66-2C47-BA8B-3E432A55E68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50000"/>
              </a:spcBef>
              <a:defRPr sz="1200">
                <a:latin typeface="LMU SabonNext Demi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E1AB4F8-2DAC-ED44-BAE3-9316C55AF5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76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spcBef>
                <a:spcPct val="50000"/>
              </a:spcBef>
              <a:defRPr sz="1200">
                <a:latin typeface="LMU SabonNext Demi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62B5065D-A135-C84E-9B29-077B6CC212B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5188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ACBC2F5E-C013-4146-8EDB-7D858C1A06B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686300"/>
            <a:ext cx="4884738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altLang="de-DE" noProof="0"/>
              <a:t>Mastertextformat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63E8295A-3A0B-F740-9C4B-C1136B17AA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91675"/>
            <a:ext cx="28876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50000"/>
              </a:spcBef>
              <a:defRPr sz="1200">
                <a:latin typeface="LMU SabonNext Demi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4E1DAFFC-1894-C543-9EDF-13C20E12FD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591675"/>
            <a:ext cx="28876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spcBef>
                <a:spcPct val="50000"/>
              </a:spcBef>
              <a:defRPr sz="1200">
                <a:latin typeface="LMU SabonNext Demi" charset="0"/>
                <a:ea typeface="ＭＳ Ｐゴシック" charset="-128"/>
              </a:defRPr>
            </a:lvl1pPr>
          </a:lstStyle>
          <a:p>
            <a:pPr>
              <a:defRPr/>
            </a:pPr>
            <a:fld id="{66B82C69-A120-AA48-94F2-D4F5C85DF23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ADAD3FE9-BF22-E749-A62C-BEFA3A9B56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fld id="{B56D24D7-E5D0-224A-A30F-F49FC772F779}" type="slidenum">
              <a:rPr lang="de-DE" altLang="de-DE" sz="1200" smtClean="0">
                <a:latin typeface="LMU SabonNext Demi" pitchFamily="18" charset="0"/>
              </a:rPr>
              <a:pPr/>
              <a:t>1</a:t>
            </a:fld>
            <a:endParaRPr lang="de-DE" altLang="de-DE" sz="1200">
              <a:latin typeface="LMU SabonNext Demi" pitchFamily="18" charset="0"/>
            </a:endParaRP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1931B4F-07CD-C34E-A760-B07A96702F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58B1253-A4D7-CB43-880F-1E0698564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000" y="4686300"/>
            <a:ext cx="4884738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0B82309D-911B-004D-B9B7-28E01E10B4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fld id="{A83D9100-6E58-014B-B19E-BD0709D3C2FB}" type="slidenum">
              <a:rPr lang="de-DE" altLang="de-DE" sz="1200" smtClean="0">
                <a:latin typeface="LMU SabonNext Demi" pitchFamily="18" charset="0"/>
              </a:rPr>
              <a:pPr/>
              <a:t>2</a:t>
            </a:fld>
            <a:endParaRPr lang="de-DE" altLang="de-DE" sz="1200">
              <a:latin typeface="LMU SabonNext Demi" pitchFamily="18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F1932DCF-B126-3442-8EE6-A828600509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FD2B963-BE10-BB4A-A1E0-72DBC8CC57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000" y="4686300"/>
            <a:ext cx="4884738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C6CB5D1B-72CA-0648-A483-F08CAF7952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fld id="{F216C500-BCEB-5D43-A60A-E0705D381B3B}" type="slidenum">
              <a:rPr lang="de-DE" altLang="de-DE" sz="1200" smtClean="0">
                <a:latin typeface="LMU SabonNext Demi" pitchFamily="18" charset="0"/>
              </a:rPr>
              <a:pPr/>
              <a:t>3</a:t>
            </a:fld>
            <a:endParaRPr lang="de-DE" altLang="de-DE" sz="1200">
              <a:latin typeface="LMU SabonNext Demi" pitchFamily="18" charset="0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6F5E5F3-AD2C-3A41-AE49-A11C1EC265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67416087-4001-D645-827F-00F89F3D38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000" y="4686300"/>
            <a:ext cx="4884738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C6CB5D1B-72CA-0648-A483-F08CAF7952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fld id="{F216C500-BCEB-5D43-A60A-E0705D381B3B}" type="slidenum">
              <a:rPr lang="de-DE" altLang="de-DE" sz="1200" smtClean="0">
                <a:latin typeface="LMU SabonNext Demi" pitchFamily="18" charset="0"/>
              </a:rPr>
              <a:pPr/>
              <a:t>4</a:t>
            </a:fld>
            <a:endParaRPr lang="de-DE" altLang="de-DE" sz="1200">
              <a:latin typeface="LMU SabonNext Demi" pitchFamily="18" charset="0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6F5E5F3-AD2C-3A41-AE49-A11C1EC265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67416087-4001-D645-827F-00F89F3D38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000" y="4686300"/>
            <a:ext cx="4884738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3916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9B16FD8C-E9E6-AB4B-BC0C-6DA97683EC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fld id="{022DD76E-EBFE-4E4F-93FF-0C93927FC43D}" type="slidenum">
              <a:rPr lang="de-DE" altLang="de-DE" sz="1200" smtClean="0">
                <a:latin typeface="LMU SabonNext Demi" pitchFamily="18" charset="0"/>
              </a:rPr>
              <a:pPr/>
              <a:t>5</a:t>
            </a:fld>
            <a:endParaRPr lang="de-DE" altLang="de-DE" sz="1200">
              <a:latin typeface="LMU SabonNext Demi" pitchFamily="18" charset="0"/>
            </a:endParaRP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886F605E-4DB6-244A-B083-8B6F0E087F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82F8E10-3B37-2A43-B7F0-7AC00A2329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000" y="4686300"/>
            <a:ext cx="4884738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0" descr="start">
            <a:extLst>
              <a:ext uri="{FF2B5EF4-FFF2-40B4-BE49-F238E27FC236}">
                <a16:creationId xmlns:a16="http://schemas.microsoft.com/office/drawing/2014/main" id="{AF591C89-2228-FD40-A217-B1639A409F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4495800"/>
            <a:ext cx="6445250" cy="990600"/>
          </a:xfrm>
          <a:ln w="12700"/>
        </p:spPr>
        <p:txBody>
          <a:bodyPr/>
          <a:lstStyle>
            <a:lvl1pPr marL="0" indent="0">
              <a:defRPr sz="1800"/>
            </a:lvl1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3000" y="3200400"/>
            <a:ext cx="6445250" cy="1066800"/>
          </a:xfrm>
          <a:ln w="12700"/>
        </p:spPr>
        <p:txBody>
          <a:bodyPr/>
          <a:lstStyle>
            <a:lvl1pPr>
              <a:lnSpc>
                <a:spcPct val="80000"/>
              </a:lnSpc>
              <a:defRPr sz="36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DC1180BB-B351-774E-A711-D2137F3B69C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1143000" y="2144713"/>
            <a:ext cx="4716463" cy="476250"/>
          </a:xfrm>
        </p:spPr>
        <p:txBody>
          <a:bodyPr/>
          <a:lstStyle>
            <a:lvl1pPr>
              <a:defRPr sz="200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5879320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2" descr="standard">
            <a:extLst>
              <a:ext uri="{FF2B5EF4-FFF2-40B4-BE49-F238E27FC236}">
                <a16:creationId xmlns:a16="http://schemas.microsoft.com/office/drawing/2014/main" id="{097BE756-B65D-8E44-92F8-D60AB2A34F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Base" hidden="1">
            <a:extLst>
              <a:ext uri="{FF2B5EF4-FFF2-40B4-BE49-F238E27FC236}">
                <a16:creationId xmlns:a16="http://schemas.microsoft.com/office/drawing/2014/main" id="{4321B0F4-7910-444B-9EAD-B21A8794F2C6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36867" name="Base" hidden="1">
                        <a:extLst>
                          <a:ext uri="{FF2B5EF4-FFF2-40B4-BE49-F238E27FC236}">
                            <a16:creationId xmlns:a16="http://schemas.microsoft.com/office/drawing/2014/main" id="{2AD4ACAD-36B0-0247-81C0-5A46F0255779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1C9E1D9-8B69-3F47-9B30-DFD2AD0CF7B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D77D68A-33FE-554A-9070-60BCFC045F9D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D64B570C-E5BC-244A-9905-894AA6395E5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Prof. Dr. Armin Nassehi, LMU</a:t>
            </a:r>
          </a:p>
        </p:txBody>
      </p:sp>
    </p:spTree>
    <p:extLst>
      <p:ext uri="{BB962C8B-B14F-4D97-AF65-F5344CB8AC3E}">
        <p14:creationId xmlns:p14="http://schemas.microsoft.com/office/powerpoint/2010/main" val="721225559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2" descr="standard">
            <a:extLst>
              <a:ext uri="{FF2B5EF4-FFF2-40B4-BE49-F238E27FC236}">
                <a16:creationId xmlns:a16="http://schemas.microsoft.com/office/drawing/2014/main" id="{51369670-6617-0B4D-A0CD-B4CAD4FC02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Base" hidden="1">
            <a:extLst>
              <a:ext uri="{FF2B5EF4-FFF2-40B4-BE49-F238E27FC236}">
                <a16:creationId xmlns:a16="http://schemas.microsoft.com/office/drawing/2014/main" id="{0A5F3DFF-C41F-5145-B608-C016A0642E05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37891" name="Base" hidden="1">
                        <a:extLst>
                          <a:ext uri="{FF2B5EF4-FFF2-40B4-BE49-F238E27FC236}">
                            <a16:creationId xmlns:a16="http://schemas.microsoft.com/office/drawing/2014/main" id="{17B77ACB-DB6E-6D49-9245-7776518934A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83CB5F3-08C2-4643-9982-FBFF06A2BFB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C8A0DF9-0E8C-644B-A238-287345262007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D51D9F6F-093F-B845-BB8C-2F7AB2B998C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Prof. Dr. Armin Nassehi, LMU</a:t>
            </a:r>
          </a:p>
        </p:txBody>
      </p:sp>
    </p:spTree>
    <p:extLst>
      <p:ext uri="{BB962C8B-B14F-4D97-AF65-F5344CB8AC3E}">
        <p14:creationId xmlns:p14="http://schemas.microsoft.com/office/powerpoint/2010/main" val="174064015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2" descr="standard">
            <a:extLst>
              <a:ext uri="{FF2B5EF4-FFF2-40B4-BE49-F238E27FC236}">
                <a16:creationId xmlns:a16="http://schemas.microsoft.com/office/drawing/2014/main" id="{DD32A671-891E-834C-8DBE-58F4360055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Base" hidden="1">
            <a:extLst>
              <a:ext uri="{FF2B5EF4-FFF2-40B4-BE49-F238E27FC236}">
                <a16:creationId xmlns:a16="http://schemas.microsoft.com/office/drawing/2014/main" id="{7B122CC0-EA8E-244C-A307-84BD8C47D8EE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38915" name="Base" hidden="1">
                        <a:extLst>
                          <a:ext uri="{FF2B5EF4-FFF2-40B4-BE49-F238E27FC236}">
                            <a16:creationId xmlns:a16="http://schemas.microsoft.com/office/drawing/2014/main" id="{A871C3EB-595E-8F42-AA76-EC57105D4805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6800" y="1524000"/>
            <a:ext cx="38481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67300" y="1524000"/>
            <a:ext cx="38481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8C12CF1-293D-F143-BCB6-01FEA0E23CC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0CBFE28-ACC7-F145-9858-68C698F0866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4D11EE93-D243-504E-A62A-2FA160463D2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Prof. Dr. Armin Nassehi, LMU</a:t>
            </a:r>
          </a:p>
        </p:txBody>
      </p:sp>
    </p:spTree>
    <p:extLst>
      <p:ext uri="{BB962C8B-B14F-4D97-AF65-F5344CB8AC3E}">
        <p14:creationId xmlns:p14="http://schemas.microsoft.com/office/powerpoint/2010/main" val="3806072992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2" descr="standard">
            <a:extLst>
              <a:ext uri="{FF2B5EF4-FFF2-40B4-BE49-F238E27FC236}">
                <a16:creationId xmlns:a16="http://schemas.microsoft.com/office/drawing/2014/main" id="{D9A0A863-3E48-DE4C-9C64-31C4437C1D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Base" hidden="1">
            <a:extLst>
              <a:ext uri="{FF2B5EF4-FFF2-40B4-BE49-F238E27FC236}">
                <a16:creationId xmlns:a16="http://schemas.microsoft.com/office/drawing/2014/main" id="{820A7BE7-13A9-E54E-840E-0712E51A9B50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39939" name="Base" hidden="1">
                        <a:extLst>
                          <a:ext uri="{FF2B5EF4-FFF2-40B4-BE49-F238E27FC236}">
                            <a16:creationId xmlns:a16="http://schemas.microsoft.com/office/drawing/2014/main" id="{50CCB72F-E2AF-4743-A32A-05EE61F7F82C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B9AFFAF-B22C-C34B-95CB-D1D79F78E7F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87E32C99-A5FA-D442-B72F-91E30B70A2A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A2C840A-BFD7-154A-867A-DF13920A486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Prof. Dr. Armin Nassehi, LMU</a:t>
            </a:r>
          </a:p>
        </p:txBody>
      </p:sp>
    </p:spTree>
    <p:extLst>
      <p:ext uri="{BB962C8B-B14F-4D97-AF65-F5344CB8AC3E}">
        <p14:creationId xmlns:p14="http://schemas.microsoft.com/office/powerpoint/2010/main" val="3029218071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2" descr="standard">
            <a:extLst>
              <a:ext uri="{FF2B5EF4-FFF2-40B4-BE49-F238E27FC236}">
                <a16:creationId xmlns:a16="http://schemas.microsoft.com/office/drawing/2014/main" id="{3D315013-BECD-0A43-AFCB-070A6F42C21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Base" hidden="1">
            <a:extLst>
              <a:ext uri="{FF2B5EF4-FFF2-40B4-BE49-F238E27FC236}">
                <a16:creationId xmlns:a16="http://schemas.microsoft.com/office/drawing/2014/main" id="{6D8122C5-4969-BF48-A302-5B2258065F45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40963" name="Base" hidden="1">
                        <a:extLst>
                          <a:ext uri="{FF2B5EF4-FFF2-40B4-BE49-F238E27FC236}">
                            <a16:creationId xmlns:a16="http://schemas.microsoft.com/office/drawing/2014/main" id="{414CCCF3-02A8-EE41-8BE7-C0EA6C7395B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321D0A-3EB5-744E-9C5E-52757D74750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E539FB-215F-264F-9563-190C0621703E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871A29F7-A484-5445-86B3-ACD3F2D3EE8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Prof. Dr. Armin Nassehi, LMU</a:t>
            </a:r>
          </a:p>
        </p:txBody>
      </p:sp>
    </p:spTree>
    <p:extLst>
      <p:ext uri="{BB962C8B-B14F-4D97-AF65-F5344CB8AC3E}">
        <p14:creationId xmlns:p14="http://schemas.microsoft.com/office/powerpoint/2010/main" val="3891303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2" descr="standard">
            <a:extLst>
              <a:ext uri="{FF2B5EF4-FFF2-40B4-BE49-F238E27FC236}">
                <a16:creationId xmlns:a16="http://schemas.microsoft.com/office/drawing/2014/main" id="{F44898EF-16D8-4E48-B13D-90D9D0CFE8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Base" hidden="1">
            <a:extLst>
              <a:ext uri="{FF2B5EF4-FFF2-40B4-BE49-F238E27FC236}">
                <a16:creationId xmlns:a16="http://schemas.microsoft.com/office/drawing/2014/main" id="{F9ADBA42-4E67-314B-9CA9-4586A0686BBF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41987" name="Base" hidden="1">
                        <a:extLst>
                          <a:ext uri="{FF2B5EF4-FFF2-40B4-BE49-F238E27FC236}">
                            <a16:creationId xmlns:a16="http://schemas.microsoft.com/office/drawing/2014/main" id="{8F69D00A-F2F0-9840-A579-A5AD8F4CA837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>
            <a:extLst>
              <a:ext uri="{FF2B5EF4-FFF2-40B4-BE49-F238E27FC236}">
                <a16:creationId xmlns:a16="http://schemas.microsoft.com/office/drawing/2014/main" id="{B6AD21A6-BED4-B147-B414-59D1FAB7C6B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31F8B7-501A-694E-BE51-FFA01CCEA22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BD7DBB94-5716-3D4C-80BC-49FC31609C2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Prof. Dr. Armin Nassehi, LMU</a:t>
            </a:r>
          </a:p>
        </p:txBody>
      </p:sp>
    </p:spTree>
    <p:extLst>
      <p:ext uri="{BB962C8B-B14F-4D97-AF65-F5344CB8AC3E}">
        <p14:creationId xmlns:p14="http://schemas.microsoft.com/office/powerpoint/2010/main" val="1407655780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2" descr="standard">
            <a:extLst>
              <a:ext uri="{FF2B5EF4-FFF2-40B4-BE49-F238E27FC236}">
                <a16:creationId xmlns:a16="http://schemas.microsoft.com/office/drawing/2014/main" id="{3B0C2E92-F55F-A44E-9532-BC2B05FF51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Base" hidden="1">
            <a:extLst>
              <a:ext uri="{FF2B5EF4-FFF2-40B4-BE49-F238E27FC236}">
                <a16:creationId xmlns:a16="http://schemas.microsoft.com/office/drawing/2014/main" id="{4625E236-359D-4841-BB21-D86780182703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43011" name="Base" hidden="1">
                        <a:extLst>
                          <a:ext uri="{FF2B5EF4-FFF2-40B4-BE49-F238E27FC236}">
                            <a16:creationId xmlns:a16="http://schemas.microsoft.com/office/drawing/2014/main" id="{8DAF1DA0-6D35-AB43-9092-DFD12E39914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71FE2D5-BB14-C444-A1AD-AC9A88936A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11DF6CA-6171-A649-9129-996AFC2B389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F3E58D61-F7F2-D846-8EFF-F4107C1BD8F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Prof. Dr. Armin Nassehi, LMU</a:t>
            </a:r>
          </a:p>
        </p:txBody>
      </p:sp>
    </p:spTree>
    <p:extLst>
      <p:ext uri="{BB962C8B-B14F-4D97-AF65-F5344CB8AC3E}">
        <p14:creationId xmlns:p14="http://schemas.microsoft.com/office/powerpoint/2010/main" val="2252589871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2" descr="standard">
            <a:extLst>
              <a:ext uri="{FF2B5EF4-FFF2-40B4-BE49-F238E27FC236}">
                <a16:creationId xmlns:a16="http://schemas.microsoft.com/office/drawing/2014/main" id="{7B120C9F-873D-1E4C-A902-B544EE3084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Base" hidden="1">
            <a:extLst>
              <a:ext uri="{FF2B5EF4-FFF2-40B4-BE49-F238E27FC236}">
                <a16:creationId xmlns:a16="http://schemas.microsoft.com/office/drawing/2014/main" id="{B02FAF93-5D14-024F-B9E8-1A4BBE0C28F7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44035" name="Base" hidden="1">
                        <a:extLst>
                          <a:ext uri="{FF2B5EF4-FFF2-40B4-BE49-F238E27FC236}">
                            <a16:creationId xmlns:a16="http://schemas.microsoft.com/office/drawing/2014/main" id="{0105B4CF-2D2E-754E-86CE-D68AF0E7DD0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7EF9365-D182-FC44-ABAB-6FE52295CAA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1CFD2D1-2187-2142-88DC-13E1AB4E9BE0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25647A5A-38E4-0C40-AD0E-FB9E5419938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Prof. Dr. Armin Nassehi, LMU</a:t>
            </a:r>
          </a:p>
        </p:txBody>
      </p:sp>
    </p:spTree>
    <p:extLst>
      <p:ext uri="{BB962C8B-B14F-4D97-AF65-F5344CB8AC3E}">
        <p14:creationId xmlns:p14="http://schemas.microsoft.com/office/powerpoint/2010/main" val="3120889039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2" descr="standard">
            <a:extLst>
              <a:ext uri="{FF2B5EF4-FFF2-40B4-BE49-F238E27FC236}">
                <a16:creationId xmlns:a16="http://schemas.microsoft.com/office/drawing/2014/main" id="{DA3B3995-1EB0-0A4B-9F46-0A241159B0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Base" hidden="1">
            <a:extLst>
              <a:ext uri="{FF2B5EF4-FFF2-40B4-BE49-F238E27FC236}">
                <a16:creationId xmlns:a16="http://schemas.microsoft.com/office/drawing/2014/main" id="{758BD9A9-FACC-6A45-8950-C861087BAC9D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45059" name="Base" hidden="1">
                        <a:extLst>
                          <a:ext uri="{FF2B5EF4-FFF2-40B4-BE49-F238E27FC236}">
                            <a16:creationId xmlns:a16="http://schemas.microsoft.com/office/drawing/2014/main" id="{65EACE8B-6FDE-A343-8E24-E7039D47D0B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1498AFA-C547-644F-ABBC-712A4577926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3165213-DCC8-FD43-9718-47B32FA1B989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D77A6D95-58D9-014A-AF7D-81A0249F804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Prof. Dr. Armin Nassehi, LMU</a:t>
            </a:r>
          </a:p>
        </p:txBody>
      </p:sp>
    </p:spTree>
    <p:extLst>
      <p:ext uri="{BB962C8B-B14F-4D97-AF65-F5344CB8AC3E}">
        <p14:creationId xmlns:p14="http://schemas.microsoft.com/office/powerpoint/2010/main" val="3535325110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2" descr="standard">
            <a:extLst>
              <a:ext uri="{FF2B5EF4-FFF2-40B4-BE49-F238E27FC236}">
                <a16:creationId xmlns:a16="http://schemas.microsoft.com/office/drawing/2014/main" id="{DB90E319-C998-3542-AB0E-260EFAA36B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Base" hidden="1">
            <a:extLst>
              <a:ext uri="{FF2B5EF4-FFF2-40B4-BE49-F238E27FC236}">
                <a16:creationId xmlns:a16="http://schemas.microsoft.com/office/drawing/2014/main" id="{DAD53B14-C5B6-084C-B578-6510A4B61DB4}"/>
              </a:ext>
            </a:extLst>
          </p:cNvPr>
          <p:cNvGraphicFramePr>
            <a:graphicFrameLocks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46083" name="Base" hidden="1">
                        <a:extLst>
                          <a:ext uri="{FF2B5EF4-FFF2-40B4-BE49-F238E27FC236}">
                            <a16:creationId xmlns:a16="http://schemas.microsoft.com/office/drawing/2014/main" id="{70B7C10A-BC7A-B54E-AFF2-918323EFDCE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953250" y="549275"/>
            <a:ext cx="1962150" cy="56991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066800" y="549275"/>
            <a:ext cx="5734050" cy="56991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15D5D23-DF57-1147-B13B-D135E399F7E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BD1319B-8007-1D4B-BB82-F71A53B1627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1EC3CFCD-0D5A-7548-BDDE-94967D9CF31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Prof. Dr. Armin Nassehi, LMU</a:t>
            </a:r>
          </a:p>
        </p:txBody>
      </p:sp>
    </p:spTree>
    <p:extLst>
      <p:ext uri="{BB962C8B-B14F-4D97-AF65-F5344CB8AC3E}">
        <p14:creationId xmlns:p14="http://schemas.microsoft.com/office/powerpoint/2010/main" val="4213665376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2" descr="standard">
            <a:extLst>
              <a:ext uri="{FF2B5EF4-FFF2-40B4-BE49-F238E27FC236}">
                <a16:creationId xmlns:a16="http://schemas.microsoft.com/office/drawing/2014/main" id="{947A8C48-294C-094D-96D1-F710C6799E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Rectangle 4">
            <a:extLst>
              <a:ext uri="{FF2B5EF4-FFF2-40B4-BE49-F238E27FC236}">
                <a16:creationId xmlns:a16="http://schemas.microsoft.com/office/drawing/2014/main" id="{76EB6A9F-AB29-0341-8104-5261A502F06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477000"/>
            <a:ext cx="10795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777777"/>
                </a:solidFill>
                <a:latin typeface="LMU CompatilFact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6021" name="Rectangle 5">
            <a:extLst>
              <a:ext uri="{FF2B5EF4-FFF2-40B4-BE49-F238E27FC236}">
                <a16:creationId xmlns:a16="http://schemas.microsoft.com/office/drawing/2014/main" id="{9ECF5661-E10F-D545-A3D7-0136C427A89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56325" y="6553200"/>
            <a:ext cx="2087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777777"/>
                </a:solidFill>
                <a:latin typeface="LMU CompatilFact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12">
            <a:extLst>
              <a:ext uri="{FF2B5EF4-FFF2-40B4-BE49-F238E27FC236}">
                <a16:creationId xmlns:a16="http://schemas.microsoft.com/office/drawing/2014/main" id="{42B11254-A4EB-4242-A3B2-18260D37DB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524000"/>
            <a:ext cx="7848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86039" name="Rectangle 23">
            <a:extLst>
              <a:ext uri="{FF2B5EF4-FFF2-40B4-BE49-F238E27FC236}">
                <a16:creationId xmlns:a16="http://schemas.microsoft.com/office/drawing/2014/main" id="{50851C6C-FA0E-1D45-BB6B-07AF8533C3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1000" y="6491288"/>
            <a:ext cx="54149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777777"/>
                </a:solidFill>
                <a:latin typeface="LMU CompatilFact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Prof. Dr. Armin Nassehi, LMU</a:t>
            </a:r>
          </a:p>
        </p:txBody>
      </p:sp>
      <p:sp>
        <p:nvSpPr>
          <p:cNvPr id="1031" name="Rectangle 3">
            <a:extLst>
              <a:ext uri="{FF2B5EF4-FFF2-40B4-BE49-F238E27FC236}">
                <a16:creationId xmlns:a16="http://schemas.microsoft.com/office/drawing/2014/main" id="{DACE0721-73A9-9445-98EB-8FE28069A9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051050" y="549275"/>
            <a:ext cx="39417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</p:sldLayoutIdLst>
  <p:transition spd="slow"/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  <a:ea typeface="ＭＳ Ｐゴシック" pitchFamily="-108" charset="-128"/>
          <a:cs typeface="ＭＳ Ｐゴシック" pitchFamily="-10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Font typeface="Wingdings" pitchFamily="2" charset="2"/>
        <a:defRPr sz="2400">
          <a:solidFill>
            <a:srgbClr val="006C30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Clr>
          <a:srgbClr val="006600"/>
        </a:buClr>
        <a:buFont typeface="Times" pitchFamily="2" charset="0"/>
        <a:buChar char="•"/>
        <a:defRPr sz="1600">
          <a:solidFill>
            <a:srgbClr val="006C30"/>
          </a:solidFill>
          <a:latin typeface="+mn-lt"/>
          <a:ea typeface="ＭＳ Ｐゴシック" pitchFamily="-108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LMU CompatilFact" pitchFamily="2" charset="0"/>
        <a:buChar char="–"/>
        <a:defRPr sz="1600">
          <a:solidFill>
            <a:srgbClr val="006C30"/>
          </a:solidFill>
          <a:latin typeface="+mn-lt"/>
          <a:ea typeface="ＭＳ Ｐゴシック" pitchFamily="-108" charset="-128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Char char="-"/>
        <a:defRPr sz="1600">
          <a:solidFill>
            <a:srgbClr val="006C30"/>
          </a:solidFill>
          <a:latin typeface="+mn-lt"/>
          <a:ea typeface="ＭＳ Ｐゴシック" pitchFamily="-108" charset="-128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  <a:ea typeface="ＭＳ Ｐゴシック" pitchFamily="-108" charset="-128"/>
        </a:defRPr>
      </a:lvl5pPr>
      <a:lvl6pPr marL="2438400" indent="-228600" algn="l" rtl="0" fontAlgn="base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  <a:ea typeface="ＭＳ Ｐゴシック" pitchFamily="-108" charset="-128"/>
        </a:defRPr>
      </a:lvl6pPr>
      <a:lvl7pPr marL="2895600" indent="-228600" algn="l" rtl="0" fontAlgn="base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  <a:ea typeface="ＭＳ Ｐゴシック" pitchFamily="-108" charset="-128"/>
        </a:defRPr>
      </a:lvl7pPr>
      <a:lvl8pPr marL="3352800" indent="-228600" algn="l" rtl="0" fontAlgn="base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  <a:ea typeface="ＭＳ Ｐゴシック" pitchFamily="-108" charset="-128"/>
        </a:defRPr>
      </a:lvl8pPr>
      <a:lvl9pPr marL="3810000" indent="-228600" algn="l" rtl="0" fontAlgn="base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  <a:ea typeface="ＭＳ Ｐゴシック" pitchFamily="-108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Fußzeilenplatzhalter 5">
            <a:extLst>
              <a:ext uri="{FF2B5EF4-FFF2-40B4-BE49-F238E27FC236}">
                <a16:creationId xmlns:a16="http://schemas.microsoft.com/office/drawing/2014/main" id="{D8711E0E-CC0C-2A4F-A217-0CD77D2D081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57200" y="6491288"/>
            <a:ext cx="8305800" cy="366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900"/>
              </a:buClr>
              <a:buFont typeface="Wingdings" pitchFamily="2" charset="2"/>
              <a:defRPr sz="24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600"/>
              </a:buClr>
              <a:buFont typeface="Times" pitchFamily="2" charset="0"/>
              <a:buChar char="•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400">
                <a:solidFill>
                  <a:srgbClr val="777777"/>
                </a:solidFill>
              </a:rPr>
              <a:t>Prof. Dr. Armin Nassehi						Seite </a:t>
            </a:r>
            <a:fld id="{97A1CDD7-25A8-6E4B-8FDE-78157EBD3551}" type="slidenum">
              <a:rPr lang="de-DE" altLang="de-DE" sz="1400" smtClean="0">
                <a:solidFill>
                  <a:srgbClr val="777777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9C06E88E-75C7-154B-BAFD-DF9E5F6FF0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1400">
                <a:ea typeface="ＭＳ Ｐゴシック" panose="020B0600070205080204" pitchFamily="34" charset="-128"/>
              </a:rPr>
              <a:t>Armin Nassehi</a:t>
            </a:r>
            <a:br>
              <a:rPr lang="de-DE" altLang="de-DE" sz="1400">
                <a:ea typeface="ＭＳ Ｐゴシック" panose="020B0600070205080204" pitchFamily="34" charset="-128"/>
              </a:rPr>
            </a:br>
            <a:r>
              <a:rPr lang="de-DE" altLang="de-DE" sz="1400">
                <a:ea typeface="ＭＳ Ｐゴシック" panose="020B0600070205080204" pitchFamily="34" charset="-128"/>
              </a:rPr>
              <a:t>Institut für Soziologie</a:t>
            </a:r>
          </a:p>
        </p:txBody>
      </p:sp>
      <p:sp>
        <p:nvSpPr>
          <p:cNvPr id="95236" name="Text Box 4">
            <a:extLst>
              <a:ext uri="{FF2B5EF4-FFF2-40B4-BE49-F238E27FC236}">
                <a16:creationId xmlns:a16="http://schemas.microsoft.com/office/drawing/2014/main" id="{67C06328-ECD8-CE4C-B351-F3026F1E851B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533400" y="8018463"/>
            <a:ext cx="8610600" cy="657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Armin Nassehi</a:t>
            </a:r>
          </a:p>
          <a:p>
            <a:pPr algn="ctr" eaLnBrk="1" hangingPunct="1">
              <a:buFont typeface="Arial" charset="0"/>
              <a:buNone/>
              <a:defRPr/>
            </a:pPr>
            <a:endParaRPr lang="de-DE" altLang="de-DE" sz="36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36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Future Trends</a:t>
            </a:r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„Leadership Program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DB Akademie, Potsdam</a:t>
            </a:r>
            <a:r>
              <a:rPr lang="ja-JP" altLang="de-DE" sz="2000">
                <a:solidFill>
                  <a:srgbClr val="000000"/>
                </a:solidFill>
              </a:rPr>
              <a:t>“</a:t>
            </a:r>
            <a:endParaRPr lang="de-DE" altLang="ja-JP" sz="2000">
              <a:solidFill>
                <a:srgbClr val="000000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Oct 23rd 208</a:t>
            </a: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</p:txBody>
      </p:sp>
      <p:sp>
        <p:nvSpPr>
          <p:cNvPr id="15364" name="Inhaltsplatzhalter 5">
            <a:extLst>
              <a:ext uri="{FF2B5EF4-FFF2-40B4-BE49-F238E27FC236}">
                <a16:creationId xmlns:a16="http://schemas.microsoft.com/office/drawing/2014/main" id="{74D7B36D-0141-774C-B3F0-B4EE6AD20D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458200" cy="4876800"/>
          </a:xfrm>
        </p:spPr>
        <p:txBody>
          <a:bodyPr/>
          <a:lstStyle/>
          <a:p>
            <a:pPr algn="ctr"/>
            <a:endParaRPr lang="de-DE" altLang="de-DE" sz="1400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ctr"/>
            <a:r>
              <a:rPr lang="de-DE" altLang="de-DE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Vorlesung</a:t>
            </a:r>
          </a:p>
          <a:p>
            <a:pPr algn="ctr"/>
            <a:r>
              <a:rPr lang="de-DE" altLang="de-DE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Einführung in die Soziologie</a:t>
            </a:r>
          </a:p>
          <a:p>
            <a:pPr algn="ctr"/>
            <a:r>
              <a:rPr lang="de-DE" altLang="de-DE" dirty="0" err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WiSe</a:t>
            </a:r>
            <a:r>
              <a:rPr lang="de-DE" altLang="de-DE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2023/24</a:t>
            </a:r>
          </a:p>
          <a:p>
            <a:pPr algn="ctr"/>
            <a:r>
              <a:rPr lang="de-DE" altLang="de-DE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Mo 1015-1145 Uhr, </a:t>
            </a:r>
            <a:r>
              <a:rPr lang="de-DE" altLang="de-DE" dirty="0" err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auditorium</a:t>
            </a:r>
            <a:r>
              <a:rPr lang="de-DE" altLang="de-DE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maximum</a:t>
            </a:r>
          </a:p>
          <a:p>
            <a:pPr algn="ctr"/>
            <a:r>
              <a:rPr lang="de-DE" altLang="de-DE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Beginn: 16. Oktober 2023</a:t>
            </a:r>
          </a:p>
          <a:p>
            <a:pPr algn="ctr"/>
            <a:endParaRPr lang="de-DE" altLang="de-DE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ctr"/>
            <a:r>
              <a:rPr lang="de-DE" altLang="de-DE" b="1" dirty="0">
                <a:solidFill>
                  <a:srgbClr val="0066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Vorlesungsplan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Fußzeilenplatzhalter 5">
            <a:extLst>
              <a:ext uri="{FF2B5EF4-FFF2-40B4-BE49-F238E27FC236}">
                <a16:creationId xmlns:a16="http://schemas.microsoft.com/office/drawing/2014/main" id="{BF934677-4A64-6A48-AEC0-C0239061766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57200" y="6491288"/>
            <a:ext cx="8305800" cy="366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900"/>
              </a:buClr>
              <a:buFont typeface="Wingdings" pitchFamily="2" charset="2"/>
              <a:defRPr sz="24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600"/>
              </a:buClr>
              <a:buFont typeface="Times" pitchFamily="2" charset="0"/>
              <a:buChar char="•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400">
                <a:solidFill>
                  <a:srgbClr val="777777"/>
                </a:solidFill>
              </a:rPr>
              <a:t>Prof. Dr. Armin Nassehi						Seite </a:t>
            </a:r>
            <a:fld id="{36A67D78-77D5-DF4D-8998-288BCD184AC0}" type="slidenum">
              <a:rPr lang="de-DE" altLang="de-DE" sz="1400" smtClean="0">
                <a:solidFill>
                  <a:srgbClr val="777777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027DBF5B-84E2-4B4D-8999-3933F9A75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1400">
                <a:ea typeface="ＭＳ Ｐゴシック" panose="020B0600070205080204" pitchFamily="34" charset="-128"/>
              </a:rPr>
              <a:t>Armin Nassehi</a:t>
            </a:r>
            <a:br>
              <a:rPr lang="de-DE" altLang="de-DE" sz="1400">
                <a:ea typeface="ＭＳ Ｐゴシック" panose="020B0600070205080204" pitchFamily="34" charset="-128"/>
              </a:rPr>
            </a:br>
            <a:r>
              <a:rPr lang="de-DE" altLang="de-DE" sz="1400">
                <a:ea typeface="ＭＳ Ｐゴシック" panose="020B0600070205080204" pitchFamily="34" charset="-128"/>
              </a:rPr>
              <a:t>Institut für Soziologie</a:t>
            </a:r>
          </a:p>
        </p:txBody>
      </p:sp>
      <p:sp>
        <p:nvSpPr>
          <p:cNvPr id="95236" name="Text Box 4">
            <a:extLst>
              <a:ext uri="{FF2B5EF4-FFF2-40B4-BE49-F238E27FC236}">
                <a16:creationId xmlns:a16="http://schemas.microsoft.com/office/drawing/2014/main" id="{5733FBAD-C502-C647-8ADB-89378986A5D4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533400" y="8018463"/>
            <a:ext cx="8610600" cy="657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Armin Nassehi</a:t>
            </a:r>
          </a:p>
          <a:p>
            <a:pPr algn="ctr" eaLnBrk="1" hangingPunct="1">
              <a:buFont typeface="Arial" charset="0"/>
              <a:buNone/>
              <a:defRPr/>
            </a:pPr>
            <a:endParaRPr lang="de-DE" altLang="de-DE" sz="36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36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Future Trends</a:t>
            </a:r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„Leadership Program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DB Akademie, Potsdam</a:t>
            </a:r>
            <a:r>
              <a:rPr lang="ja-JP" altLang="de-DE" sz="2000">
                <a:solidFill>
                  <a:srgbClr val="000000"/>
                </a:solidFill>
              </a:rPr>
              <a:t>“</a:t>
            </a:r>
            <a:endParaRPr lang="de-DE" altLang="ja-JP" sz="2000">
              <a:solidFill>
                <a:srgbClr val="000000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Oct 23rd 208</a:t>
            </a: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</p:txBody>
      </p:sp>
      <p:sp>
        <p:nvSpPr>
          <p:cNvPr id="17412" name="Inhaltsplatzhalter 5">
            <a:extLst>
              <a:ext uri="{FF2B5EF4-FFF2-40B4-BE49-F238E27FC236}">
                <a16:creationId xmlns:a16="http://schemas.microsoft.com/office/drawing/2014/main" id="{32EA8778-9CF8-FA44-A52E-665BBDCA74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981075"/>
            <a:ext cx="8458200" cy="5181600"/>
          </a:xfrm>
        </p:spPr>
        <p:txBody>
          <a:bodyPr wrap="none"/>
          <a:lstStyle/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14.10.	</a:t>
            </a:r>
            <a:r>
              <a:rPr lang="de-DE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Einführung und Arbeitsplanung</a:t>
            </a:r>
            <a:endParaRPr lang="de-DE" altLang="de-DE" sz="1800" b="1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  </a:t>
            </a: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21.10.	</a:t>
            </a:r>
            <a:r>
              <a:rPr lang="de-DE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Soziologie als gesellschaftliche Selbstbeschreibung</a:t>
            </a:r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  <a:p>
            <a:endParaRPr lang="de-DE" altLang="de-DE" sz="1800" b="1" u="sng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28.10.</a:t>
            </a:r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	</a:t>
            </a:r>
            <a:r>
              <a:rPr lang="de-DE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Handeln, Handlung, Kommunikation</a:t>
            </a:r>
            <a:endParaRPr lang="de-DE" altLang="de-DE" sz="1800" b="1" i="1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de-DE" altLang="de-DE" sz="1800" b="1" u="sng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04.11.	</a:t>
            </a:r>
            <a:r>
              <a:rPr lang="de-DE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Lebenswelt, Sinn, Soziale Rolle </a:t>
            </a: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11.11.	</a:t>
            </a:r>
            <a:r>
              <a:rPr lang="de-DE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Interaktion, Netzwerk </a:t>
            </a: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18.11.	</a:t>
            </a:r>
            <a:r>
              <a:rPr lang="de-DE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Organisation</a:t>
            </a:r>
          </a:p>
          <a:p>
            <a:endParaRPr lang="en-US" altLang="de-DE" sz="1800" b="1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en-US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25.11.	</a:t>
            </a:r>
            <a:r>
              <a:rPr lang="en-US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Gesellschaft</a:t>
            </a:r>
            <a:endParaRPr lang="en-US" altLang="de-DE" sz="1800" b="1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 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Fußzeilenplatzhalter 5">
            <a:extLst>
              <a:ext uri="{FF2B5EF4-FFF2-40B4-BE49-F238E27FC236}">
                <a16:creationId xmlns:a16="http://schemas.microsoft.com/office/drawing/2014/main" id="{A7A6A4E8-D54D-A740-A582-9C04DF6BE0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57200" y="6491288"/>
            <a:ext cx="8305800" cy="366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900"/>
              </a:buClr>
              <a:buFont typeface="Wingdings" pitchFamily="2" charset="2"/>
              <a:defRPr sz="24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600"/>
              </a:buClr>
              <a:buFont typeface="Times" pitchFamily="2" charset="0"/>
              <a:buChar char="•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400">
                <a:solidFill>
                  <a:srgbClr val="777777"/>
                </a:solidFill>
              </a:rPr>
              <a:t>Prof. Dr. Armin Nassehi						Seite </a:t>
            </a:r>
            <a:fld id="{94987A02-9BFE-4C49-80FA-309A8FED81BB}" type="slidenum">
              <a:rPr lang="de-DE" altLang="de-DE" sz="1400" smtClean="0">
                <a:solidFill>
                  <a:srgbClr val="777777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734EE667-FCAC-6048-B614-6D629C8BC4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1400">
                <a:ea typeface="ＭＳ Ｐゴシック" panose="020B0600070205080204" pitchFamily="34" charset="-128"/>
              </a:rPr>
              <a:t>Armin Nassehi</a:t>
            </a:r>
            <a:br>
              <a:rPr lang="de-DE" altLang="de-DE" sz="1400">
                <a:ea typeface="ＭＳ Ｐゴシック" panose="020B0600070205080204" pitchFamily="34" charset="-128"/>
              </a:rPr>
            </a:br>
            <a:r>
              <a:rPr lang="de-DE" altLang="de-DE" sz="1400">
                <a:ea typeface="ＭＳ Ｐゴシック" panose="020B0600070205080204" pitchFamily="34" charset="-128"/>
              </a:rPr>
              <a:t>Institut für Soziologie</a:t>
            </a:r>
          </a:p>
        </p:txBody>
      </p:sp>
      <p:sp>
        <p:nvSpPr>
          <p:cNvPr id="95236" name="Text Box 4">
            <a:extLst>
              <a:ext uri="{FF2B5EF4-FFF2-40B4-BE49-F238E27FC236}">
                <a16:creationId xmlns:a16="http://schemas.microsoft.com/office/drawing/2014/main" id="{EEB88983-A52D-5741-9CF7-F15E2AD2B5E1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533400" y="8018463"/>
            <a:ext cx="8610600" cy="657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Armin Nassehi</a:t>
            </a:r>
          </a:p>
          <a:p>
            <a:pPr algn="ctr" eaLnBrk="1" hangingPunct="1">
              <a:buFont typeface="Arial" charset="0"/>
              <a:buNone/>
              <a:defRPr/>
            </a:pPr>
            <a:endParaRPr lang="de-DE" altLang="de-DE" sz="36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36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Future Trends</a:t>
            </a:r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„Leadership Program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DB Akademie, Potsdam</a:t>
            </a:r>
            <a:r>
              <a:rPr lang="ja-JP" altLang="de-DE" sz="2000">
                <a:solidFill>
                  <a:srgbClr val="000000"/>
                </a:solidFill>
              </a:rPr>
              <a:t>“</a:t>
            </a:r>
            <a:endParaRPr lang="de-DE" altLang="ja-JP" sz="2000">
              <a:solidFill>
                <a:srgbClr val="000000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Oct 23rd 208</a:t>
            </a: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</p:txBody>
      </p:sp>
      <p:sp>
        <p:nvSpPr>
          <p:cNvPr id="19460" name="Inhaltsplatzhalter 5">
            <a:extLst>
              <a:ext uri="{FF2B5EF4-FFF2-40B4-BE49-F238E27FC236}">
                <a16:creationId xmlns:a16="http://schemas.microsoft.com/office/drawing/2014/main" id="{2D6B9130-1DE8-D64E-AFC7-D88A953705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2048" y="1308001"/>
            <a:ext cx="8458200" cy="5029200"/>
          </a:xfrm>
        </p:spPr>
        <p:txBody>
          <a:bodyPr wrap="none"/>
          <a:lstStyle/>
          <a:p>
            <a:endParaRPr lang="en-US" altLang="de-DE" sz="1800" b="1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en-US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02.12.	</a:t>
            </a:r>
            <a:r>
              <a:rPr lang="en-US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Individuum. </a:t>
            </a:r>
            <a:r>
              <a:rPr lang="en-US" altLang="de-DE" sz="1800" b="1" u="sng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Individualität</a:t>
            </a:r>
            <a:r>
              <a:rPr lang="en-US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, </a:t>
            </a:r>
            <a:r>
              <a:rPr lang="en-US" altLang="de-DE" sz="1800" b="1" u="sng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Individualisierung</a:t>
            </a:r>
            <a:endParaRPr lang="de-DE" altLang="de-DE" sz="1800" b="1" u="sng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de-DE" altLang="de-DE" sz="1800" b="1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09.12. 	</a:t>
            </a:r>
            <a:r>
              <a:rPr lang="en-US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Kultur</a:t>
            </a: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16.12.	</a:t>
            </a:r>
            <a:r>
              <a:rPr lang="de-DE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Soziale Ungleichheit, Macht und Herrschaft</a:t>
            </a: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r>
              <a:rPr lang="en-GB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13.01.	</a:t>
            </a:r>
            <a:r>
              <a:rPr lang="en-GB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Wissen/</a:t>
            </a:r>
            <a:r>
              <a:rPr lang="en-GB" altLang="de-DE" sz="1800" b="1" u="sng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Wissenschaft</a:t>
            </a:r>
            <a:endParaRPr lang="en-GB" altLang="de-DE" sz="1800" b="1" u="sng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de-DE" altLang="de-DE" sz="1800" b="1" u="sng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20.01.	</a:t>
            </a:r>
            <a:r>
              <a:rPr lang="de-DE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Themen der Soziologie</a:t>
            </a:r>
            <a:endParaRPr lang="de-DE" altLang="de-DE" sz="1800" b="1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de-DE" altLang="de-DE" sz="1800" b="1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27.01.	</a:t>
            </a:r>
            <a:r>
              <a:rPr lang="de-DE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Klausurvorbereitung</a:t>
            </a:r>
            <a:endParaRPr lang="de-DE" altLang="de-DE" sz="1800" b="1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de-DE" altLang="de-DE" sz="1800" b="1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03.02.	</a:t>
            </a:r>
            <a:r>
              <a:rPr lang="de-DE" altLang="de-DE" sz="1800" b="1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Klausur</a:t>
            </a:r>
            <a:r>
              <a:rPr lang="de-DE" altLang="de-DE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endParaRPr lang="de-DE" altLang="de-DE" sz="1800" b="1" dirty="0">
              <a:solidFill>
                <a:srgbClr val="0066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Fußzeilenplatzhalter 5">
            <a:extLst>
              <a:ext uri="{FF2B5EF4-FFF2-40B4-BE49-F238E27FC236}">
                <a16:creationId xmlns:a16="http://schemas.microsoft.com/office/drawing/2014/main" id="{A7A6A4E8-D54D-A740-A582-9C04DF6BE0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57200" y="6491288"/>
            <a:ext cx="8305800" cy="366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900"/>
              </a:buClr>
              <a:buFont typeface="Wingdings" pitchFamily="2" charset="2"/>
              <a:defRPr sz="24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600"/>
              </a:buClr>
              <a:buFont typeface="Times" pitchFamily="2" charset="0"/>
              <a:buChar char="•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400">
                <a:solidFill>
                  <a:srgbClr val="777777"/>
                </a:solidFill>
              </a:rPr>
              <a:t>Prof. Dr. Armin Nassehi						Seite </a:t>
            </a:r>
            <a:fld id="{94987A02-9BFE-4C49-80FA-309A8FED81BB}" type="slidenum">
              <a:rPr lang="de-DE" altLang="de-DE" sz="1400" smtClean="0">
                <a:solidFill>
                  <a:srgbClr val="777777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734EE667-FCAC-6048-B614-6D629C8BC4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1400">
                <a:ea typeface="ＭＳ Ｐゴシック" panose="020B0600070205080204" pitchFamily="34" charset="-128"/>
              </a:rPr>
              <a:t>Armin Nassehi</a:t>
            </a:r>
            <a:br>
              <a:rPr lang="de-DE" altLang="de-DE" sz="1400">
                <a:ea typeface="ＭＳ Ｐゴシック" panose="020B0600070205080204" pitchFamily="34" charset="-128"/>
              </a:rPr>
            </a:br>
            <a:r>
              <a:rPr lang="de-DE" altLang="de-DE" sz="1400">
                <a:ea typeface="ＭＳ Ｐゴシック" panose="020B0600070205080204" pitchFamily="34" charset="-128"/>
              </a:rPr>
              <a:t>Institut für Soziologie</a:t>
            </a:r>
          </a:p>
        </p:txBody>
      </p:sp>
      <p:sp>
        <p:nvSpPr>
          <p:cNvPr id="95236" name="Text Box 4">
            <a:extLst>
              <a:ext uri="{FF2B5EF4-FFF2-40B4-BE49-F238E27FC236}">
                <a16:creationId xmlns:a16="http://schemas.microsoft.com/office/drawing/2014/main" id="{EEB88983-A52D-5741-9CF7-F15E2AD2B5E1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533400" y="8018463"/>
            <a:ext cx="8610600" cy="657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Armin Nassehi</a:t>
            </a:r>
          </a:p>
          <a:p>
            <a:pPr algn="ctr" eaLnBrk="1" hangingPunct="1">
              <a:buFont typeface="Arial" charset="0"/>
              <a:buNone/>
              <a:defRPr/>
            </a:pPr>
            <a:endParaRPr lang="de-DE" altLang="de-DE" sz="36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36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Future Trends</a:t>
            </a:r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„Leadership Program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DB Akademie, Potsdam</a:t>
            </a:r>
            <a:r>
              <a:rPr lang="ja-JP" altLang="de-DE" sz="2000">
                <a:solidFill>
                  <a:srgbClr val="000000"/>
                </a:solidFill>
              </a:rPr>
              <a:t>“</a:t>
            </a:r>
            <a:endParaRPr lang="de-DE" altLang="ja-JP" sz="2000">
              <a:solidFill>
                <a:srgbClr val="000000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Oct 23rd 208</a:t>
            </a: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</p:txBody>
      </p:sp>
      <p:sp>
        <p:nvSpPr>
          <p:cNvPr id="19460" name="Inhaltsplatzhalter 5">
            <a:extLst>
              <a:ext uri="{FF2B5EF4-FFF2-40B4-BE49-F238E27FC236}">
                <a16:creationId xmlns:a16="http://schemas.microsoft.com/office/drawing/2014/main" id="{2D6B9130-1DE8-D64E-AFC7-D88A953705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2048" y="1308001"/>
            <a:ext cx="8458200" cy="5029200"/>
          </a:xfrm>
        </p:spPr>
        <p:txBody>
          <a:bodyPr wrap="none"/>
          <a:lstStyle/>
          <a:p>
            <a:endParaRPr lang="de-DE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de-DE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sz="1400" b="1" i="0" u="none" strike="noStrike" dirty="0">
                <a:solidFill>
                  <a:srgbClr val="FF0000"/>
                </a:solidFill>
                <a:effectLst/>
                <a:latin typeface="Helvetica" pitchFamily="2" charset="0"/>
              </a:rPr>
              <a:t>Anmeldung zu den Übungen/Tutorien:</a:t>
            </a:r>
          </a:p>
          <a:p>
            <a:endParaRPr lang="de-DE" sz="1400" b="1" dirty="0">
              <a:solidFill>
                <a:srgbClr val="00B050"/>
              </a:solidFill>
              <a:latin typeface="Helvetica" pitchFamily="2" charset="0"/>
            </a:endParaRPr>
          </a:p>
          <a:p>
            <a:r>
              <a:rPr lang="de-DE" sz="1400" b="1" i="0" u="none" strike="noStrike" dirty="0">
                <a:solidFill>
                  <a:schemeClr val="tx1"/>
                </a:solidFill>
                <a:effectLst/>
                <a:latin typeface="Helvetica" pitchFamily="2" charset="0"/>
              </a:rPr>
              <a:t>Flaches Belegverfahren ("</a:t>
            </a:r>
            <a:r>
              <a:rPr lang="de-DE" sz="1400" b="1" i="0" u="none" strike="noStrike" dirty="0" err="1">
                <a:solidFill>
                  <a:schemeClr val="tx1"/>
                </a:solidFill>
                <a:effectLst/>
                <a:latin typeface="Helvetica" pitchFamily="2" charset="0"/>
              </a:rPr>
              <a:t>first</a:t>
            </a:r>
            <a:r>
              <a:rPr lang="de-DE" sz="1400" b="1" i="0" u="none" strike="noStrike" dirty="0">
                <a:solidFill>
                  <a:schemeClr val="tx1"/>
                </a:solidFill>
                <a:effectLst/>
                <a:latin typeface="Helvetica" pitchFamily="2" charset="0"/>
              </a:rPr>
              <a:t> </a:t>
            </a:r>
            <a:r>
              <a:rPr lang="de-DE" sz="1400" b="1" i="0" u="none" strike="noStrike" dirty="0" err="1">
                <a:solidFill>
                  <a:schemeClr val="tx1"/>
                </a:solidFill>
                <a:effectLst/>
                <a:latin typeface="Helvetica" pitchFamily="2" charset="0"/>
              </a:rPr>
              <a:t>come</a:t>
            </a:r>
            <a:r>
              <a:rPr lang="de-DE" sz="1400" b="1" i="0" u="none" strike="noStrike" dirty="0">
                <a:solidFill>
                  <a:schemeClr val="tx1"/>
                </a:solidFill>
                <a:effectLst/>
                <a:latin typeface="Helvetica" pitchFamily="2" charset="0"/>
              </a:rPr>
              <a:t>, </a:t>
            </a:r>
            <a:r>
              <a:rPr lang="de-DE" sz="1400" b="1" i="0" u="none" strike="noStrike" dirty="0" err="1">
                <a:solidFill>
                  <a:schemeClr val="tx1"/>
                </a:solidFill>
                <a:effectLst/>
                <a:latin typeface="Helvetica" pitchFamily="2" charset="0"/>
              </a:rPr>
              <a:t>first</a:t>
            </a:r>
            <a:r>
              <a:rPr lang="de-DE" sz="1400" b="1" i="0" u="none" strike="noStrike" dirty="0">
                <a:solidFill>
                  <a:schemeClr val="tx1"/>
                </a:solidFill>
                <a:effectLst/>
                <a:latin typeface="Helvetica" pitchFamily="2" charset="0"/>
              </a:rPr>
              <a:t> </a:t>
            </a:r>
            <a:r>
              <a:rPr lang="de-DE" sz="1400" b="1" i="0" u="none" strike="noStrike" dirty="0" err="1">
                <a:solidFill>
                  <a:schemeClr val="tx1"/>
                </a:solidFill>
                <a:effectLst/>
                <a:latin typeface="Helvetica" pitchFamily="2" charset="0"/>
              </a:rPr>
              <a:t>serve</a:t>
            </a:r>
            <a:r>
              <a:rPr lang="de-DE" sz="1400" b="1" i="0" u="none" strike="noStrike" dirty="0">
                <a:solidFill>
                  <a:schemeClr val="tx1"/>
                </a:solidFill>
                <a:effectLst/>
                <a:latin typeface="Helvetica" pitchFamily="2" charset="0"/>
              </a:rPr>
              <a:t>"-Prinzip) via LSF </a:t>
            </a:r>
          </a:p>
          <a:p>
            <a:endParaRPr lang="de-DE" sz="1400" b="1" dirty="0">
              <a:solidFill>
                <a:schemeClr val="tx1"/>
              </a:solidFill>
              <a:latin typeface="Helvetica" pitchFamily="2" charset="0"/>
            </a:endParaRPr>
          </a:p>
          <a:p>
            <a:r>
              <a:rPr lang="de-DE" sz="1400" b="1" i="0" u="none" strike="noStrike" dirty="0">
                <a:solidFill>
                  <a:schemeClr val="tx1"/>
                </a:solidFill>
                <a:effectLst/>
                <a:latin typeface="Helvetica" pitchFamily="2" charset="0"/>
              </a:rPr>
              <a:t>vom </a:t>
            </a:r>
            <a:r>
              <a:rPr lang="de-DE" sz="1400" b="1" u="sng" dirty="0">
                <a:solidFill>
                  <a:schemeClr val="tx1"/>
                </a:solidFill>
                <a:latin typeface="Helvetica" pitchFamily="2" charset="0"/>
              </a:rPr>
              <a:t>15.10.2024</a:t>
            </a:r>
            <a:r>
              <a:rPr lang="de-DE" sz="1400" b="1" i="0" u="sng" strike="noStrike" dirty="0">
                <a:solidFill>
                  <a:schemeClr val="tx1"/>
                </a:solidFill>
                <a:effectLst/>
                <a:latin typeface="Helvetica" pitchFamily="2" charset="0"/>
              </a:rPr>
              <a:t> (ab 10 Uhr) bis 17.10.2024 (bis 24:00)</a:t>
            </a:r>
            <a:r>
              <a:rPr lang="de-DE" sz="1400" b="1" i="0" u="none" strike="noStrike" dirty="0">
                <a:solidFill>
                  <a:schemeClr val="tx1"/>
                </a:solidFill>
                <a:effectLst/>
                <a:latin typeface="Helvetica" pitchFamily="2" charset="0"/>
              </a:rPr>
              <a:t>.</a:t>
            </a:r>
          </a:p>
          <a:p>
            <a:endParaRPr lang="de-DE" altLang="de-DE" sz="1400" b="1" dirty="0">
              <a:solidFill>
                <a:schemeClr val="tx1"/>
              </a:solidFill>
              <a:latin typeface="Helvetica" pitchFamily="2" charset="0"/>
              <a:ea typeface="ＭＳ Ｐゴシック" panose="020B0600070205080204" pitchFamily="34" charset="-128"/>
            </a:endParaRPr>
          </a:p>
          <a:p>
            <a:r>
              <a:rPr lang="de-DE" altLang="de-DE" sz="1400" b="1" dirty="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rPr>
              <a:t>Bitte nur für </a:t>
            </a:r>
            <a:r>
              <a:rPr lang="de-DE" altLang="de-DE" sz="1400" b="1" i="1" dirty="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rPr>
              <a:t>ein</a:t>
            </a:r>
            <a:r>
              <a:rPr lang="de-DE" altLang="de-DE" sz="1400" b="1" dirty="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rPr>
              <a:t> Tutorium anmelden, da sonst Plätze für andere fehlen!</a:t>
            </a:r>
          </a:p>
          <a:p>
            <a:endParaRPr lang="de-DE" altLang="de-DE" sz="1400" b="1" dirty="0">
              <a:solidFill>
                <a:schemeClr val="tx1"/>
              </a:solidFill>
              <a:latin typeface="Helvetica" pitchFamily="2" charset="0"/>
              <a:ea typeface="ＭＳ Ｐゴシック" panose="020B0600070205080204" pitchFamily="34" charset="-128"/>
            </a:endParaRPr>
          </a:p>
          <a:p>
            <a:r>
              <a:rPr lang="de-DE" altLang="de-DE" sz="1400" b="1" dirty="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rPr>
              <a:t>Dort auch weiterführende Literatur in elektronischer Form.</a:t>
            </a:r>
          </a:p>
          <a:p>
            <a:endParaRPr lang="de-DE" altLang="de-DE" sz="1400" b="1" dirty="0">
              <a:solidFill>
                <a:schemeClr val="tx1"/>
              </a:solidFill>
              <a:latin typeface="Helvetica" pitchFamily="2" charset="0"/>
              <a:ea typeface="ＭＳ Ｐゴシック" panose="020B0600070205080204" pitchFamily="34" charset="-128"/>
            </a:endParaRPr>
          </a:p>
          <a:p>
            <a:r>
              <a:rPr lang="de-DE" altLang="de-DE" sz="1400" b="1" dirty="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rPr>
              <a:t>Weitere Informationen über die Lehrstuhlhomepage LS Nassehi.</a:t>
            </a:r>
          </a:p>
          <a:p>
            <a:endParaRPr lang="de-DE" altLang="de-DE" sz="1400" b="1" dirty="0">
              <a:solidFill>
                <a:schemeClr val="tx1"/>
              </a:solidFill>
              <a:latin typeface="Helvetica" pitchFamily="2" charset="0"/>
              <a:ea typeface="ＭＳ Ｐゴシック" panose="020B0600070205080204" pitchFamily="34" charset="-128"/>
            </a:endParaRPr>
          </a:p>
          <a:p>
            <a:r>
              <a:rPr lang="de-DE" altLang="de-DE" sz="1400" b="1" dirty="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rPr>
              <a:t>https://www.ls1.soziologie.uni-muenchen.de/</a:t>
            </a:r>
            <a:r>
              <a:rPr lang="de-DE" altLang="de-DE" sz="1400" b="1" dirty="0" err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rPr>
              <a:t>index.html</a:t>
            </a:r>
            <a:endParaRPr lang="de-DE" altLang="de-DE" sz="1400" b="1" dirty="0">
              <a:solidFill>
                <a:schemeClr val="tx1"/>
              </a:solidFill>
              <a:latin typeface="Helvetica" pitchFamily="2" charset="0"/>
              <a:ea typeface="ＭＳ Ｐゴシック" panose="020B0600070205080204" pitchFamily="34" charset="-128"/>
            </a:endParaRPr>
          </a:p>
          <a:p>
            <a:endParaRPr lang="de-DE" altLang="de-DE" sz="1800" b="1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3655634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Fußzeilenplatzhalter 5">
            <a:extLst>
              <a:ext uri="{FF2B5EF4-FFF2-40B4-BE49-F238E27FC236}">
                <a16:creationId xmlns:a16="http://schemas.microsoft.com/office/drawing/2014/main" id="{DE7D4A6A-831B-FD42-B024-84B62986D4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57200" y="6491288"/>
            <a:ext cx="8305800" cy="366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900"/>
              </a:buClr>
              <a:buFont typeface="Wingdings" pitchFamily="2" charset="2"/>
              <a:defRPr sz="24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600"/>
              </a:buClr>
              <a:buFont typeface="Times" pitchFamily="2" charset="0"/>
              <a:buChar char="•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400">
                <a:solidFill>
                  <a:srgbClr val="777777"/>
                </a:solidFill>
              </a:rPr>
              <a:t>Prof. Dr. Armin Nassehi						Seite </a:t>
            </a:r>
            <a:fld id="{FB0997E0-E1DB-C748-9323-7F57B805A89A}" type="slidenum">
              <a:rPr lang="de-DE" altLang="de-DE" sz="1400" smtClean="0">
                <a:solidFill>
                  <a:srgbClr val="777777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A614B2B8-D261-F343-AF99-0C4E6F140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1400">
                <a:ea typeface="ＭＳ Ｐゴシック" panose="020B0600070205080204" pitchFamily="34" charset="-128"/>
              </a:rPr>
              <a:t>Armin Nassehi</a:t>
            </a:r>
            <a:br>
              <a:rPr lang="de-DE" altLang="de-DE" sz="1400">
                <a:ea typeface="ＭＳ Ｐゴシック" panose="020B0600070205080204" pitchFamily="34" charset="-128"/>
              </a:rPr>
            </a:br>
            <a:r>
              <a:rPr lang="de-DE" altLang="de-DE" sz="1400">
                <a:ea typeface="ＭＳ Ｐゴシック" panose="020B0600070205080204" pitchFamily="34" charset="-128"/>
              </a:rPr>
              <a:t>Institut für Soziologie</a:t>
            </a:r>
          </a:p>
        </p:txBody>
      </p:sp>
      <p:sp>
        <p:nvSpPr>
          <p:cNvPr id="95236" name="Text Box 4">
            <a:extLst>
              <a:ext uri="{FF2B5EF4-FFF2-40B4-BE49-F238E27FC236}">
                <a16:creationId xmlns:a16="http://schemas.microsoft.com/office/drawing/2014/main" id="{71455266-4DA0-1F40-8AED-3DE6661D7DF6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533400" y="8018463"/>
            <a:ext cx="8610600" cy="657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Armin Nassehi</a:t>
            </a:r>
          </a:p>
          <a:p>
            <a:pPr algn="ctr" eaLnBrk="1" hangingPunct="1">
              <a:buFont typeface="Arial" charset="0"/>
              <a:buNone/>
              <a:defRPr/>
            </a:pPr>
            <a:endParaRPr lang="de-DE" altLang="de-DE" sz="36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36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Future Trends</a:t>
            </a:r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eaLnBrk="1" hangingPunct="1">
              <a:buFont typeface="Arial" charset="0"/>
              <a:buNone/>
              <a:defRPr/>
            </a:pPr>
            <a:endParaRPr lang="de-DE" altLang="de-DE" sz="3100"/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„Leadership Program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DB Akademie, Potsdam</a:t>
            </a:r>
            <a:r>
              <a:rPr lang="ja-JP" altLang="de-DE" sz="2000">
                <a:solidFill>
                  <a:srgbClr val="000000"/>
                </a:solidFill>
              </a:rPr>
              <a:t>“</a:t>
            </a:r>
            <a:endParaRPr lang="de-DE" altLang="ja-JP" sz="2000">
              <a:solidFill>
                <a:srgbClr val="000000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de-DE" altLang="de-DE" sz="2000">
                <a:solidFill>
                  <a:srgbClr val="000000"/>
                </a:solidFill>
              </a:rPr>
              <a:t>Oct 23rd 208</a:t>
            </a:r>
          </a:p>
          <a:p>
            <a:pPr>
              <a:spcBef>
                <a:spcPct val="50000"/>
              </a:spcBef>
              <a:buFont typeface="Wingdings" charset="2"/>
              <a:buChar char=""/>
              <a:defRPr/>
            </a:pPr>
            <a:endParaRPr lang="de-DE" altLang="de-DE" sz="2000">
              <a:latin typeface="Times" charset="0"/>
            </a:endParaRPr>
          </a:p>
        </p:txBody>
      </p:sp>
      <p:sp>
        <p:nvSpPr>
          <p:cNvPr id="21508" name="Inhaltsplatzhalter 5">
            <a:extLst>
              <a:ext uri="{FF2B5EF4-FFF2-40B4-BE49-F238E27FC236}">
                <a16:creationId xmlns:a16="http://schemas.microsoft.com/office/drawing/2014/main" id="{D97415D3-7B4A-024A-983F-620B9E095F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458200" cy="5029200"/>
          </a:xfrm>
        </p:spPr>
        <p:txBody>
          <a:bodyPr wrap="none"/>
          <a:lstStyle/>
          <a:p>
            <a:endParaRPr lang="de-DE" altLang="de-DE" sz="1800" b="1" dirty="0">
              <a:solidFill>
                <a:srgbClr val="0066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de-DE" altLang="de-DE" sz="1800" b="1" dirty="0">
              <a:solidFill>
                <a:srgbClr val="0066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solidFill>
                  <a:srgbClr val="0066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Literaturempfehlung:</a:t>
            </a:r>
          </a:p>
          <a:p>
            <a:endParaRPr lang="de-DE" altLang="de-DE" sz="1800" b="1" dirty="0">
              <a:solidFill>
                <a:srgbClr val="0066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z="1800" b="1" dirty="0">
                <a:solidFill>
                  <a:srgbClr val="0066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Armin Nassehi: </a:t>
            </a:r>
          </a:p>
          <a:p>
            <a:r>
              <a:rPr lang="de-DE" altLang="de-DE" sz="1800" b="1" dirty="0">
                <a:solidFill>
                  <a:srgbClr val="0066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Soziologie. Zehn einführende Vorlesungen, </a:t>
            </a:r>
          </a:p>
          <a:p>
            <a:r>
              <a:rPr lang="de-DE" altLang="de-DE" sz="1800" b="1" dirty="0">
                <a:solidFill>
                  <a:srgbClr val="0066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Wiesbaden: VS-Verlag 2011, 2. Aufl.</a:t>
            </a:r>
          </a:p>
          <a:p>
            <a:endParaRPr lang="de-DE" altLang="de-DE" sz="1800" b="1" dirty="0">
              <a:solidFill>
                <a:srgbClr val="0066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pic>
        <p:nvPicPr>
          <p:cNvPr id="21509" name="Bild 1">
            <a:extLst>
              <a:ext uri="{FF2B5EF4-FFF2-40B4-BE49-F238E27FC236}">
                <a16:creationId xmlns:a16="http://schemas.microsoft.com/office/drawing/2014/main" id="{B96A3306-3054-C34F-976F-680C8CEE6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676400"/>
            <a:ext cx="2706688" cy="385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Praesentation_lmu_aktuell">
  <a:themeElements>
    <a:clrScheme name="">
      <a:dk1>
        <a:srgbClr val="000000"/>
      </a:dk1>
      <a:lt1>
        <a:srgbClr val="FFFFFF"/>
      </a:lt1>
      <a:dk2>
        <a:srgbClr val="4C4C4C"/>
      </a:dk2>
      <a:lt2>
        <a:srgbClr val="808080"/>
      </a:lt2>
      <a:accent1>
        <a:srgbClr val="FFCC00"/>
      </a:accent1>
      <a:accent2>
        <a:srgbClr val="FF990F"/>
      </a:accent2>
      <a:accent3>
        <a:srgbClr val="FFFFFF"/>
      </a:accent3>
      <a:accent4>
        <a:srgbClr val="000000"/>
      </a:accent4>
      <a:accent5>
        <a:srgbClr val="FFE2AA"/>
      </a:accent5>
      <a:accent6>
        <a:srgbClr val="E78A0C"/>
      </a:accent6>
      <a:hlink>
        <a:srgbClr val="009900"/>
      </a:hlink>
      <a:folHlink>
        <a:srgbClr val="99CC00"/>
      </a:folHlink>
    </a:clrScheme>
    <a:fontScheme name="Praesentation_lmu_aktuell">
      <a:majorFont>
        <a:latin typeface="LMU CompatilFact"/>
        <a:ea typeface=""/>
        <a:cs typeface=""/>
      </a:majorFont>
      <a:minorFont>
        <a:latin typeface="LMU CompatilFac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MU CompatilFact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MU CompatilFact" pitchFamily="2" charset="0"/>
          </a:defRPr>
        </a:defPPr>
      </a:lstStyle>
    </a:lnDef>
  </a:objectDefaults>
  <a:extraClrSchemeLst>
    <a:extraClrScheme>
      <a:clrScheme name="Praesentation_lmu_aktuel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3">
        <a:dk1>
          <a:srgbClr val="000000"/>
        </a:dk1>
        <a:lt1>
          <a:srgbClr val="FFFFFF"/>
        </a:lt1>
        <a:dk2>
          <a:srgbClr val="4C4C4C"/>
        </a:dk2>
        <a:lt2>
          <a:srgbClr val="808080"/>
        </a:lt2>
        <a:accent1>
          <a:srgbClr val="FFCC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8A00"/>
        </a:accent6>
        <a:hlink>
          <a:srgbClr val="0099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391</Words>
  <Application>Microsoft Macintosh PowerPoint</Application>
  <PresentationFormat>Bildschirmpräsentation (4:3)</PresentationFormat>
  <Paragraphs>144</Paragraphs>
  <Slides>5</Slides>
  <Notes>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4" baseType="lpstr">
      <vt:lpstr>Arial</vt:lpstr>
      <vt:lpstr>Helvetica</vt:lpstr>
      <vt:lpstr>LMU CompatilFact</vt:lpstr>
      <vt:lpstr>LMU SabonNext Demi</vt:lpstr>
      <vt:lpstr>Times</vt:lpstr>
      <vt:lpstr>Times New Roman</vt:lpstr>
      <vt:lpstr>Wingdings</vt:lpstr>
      <vt:lpstr>Praesentation_lmu_aktuell</vt:lpstr>
      <vt:lpstr>PowerPoint.Show.8</vt:lpstr>
      <vt:lpstr>Armin Nassehi Institut für Soziologie</vt:lpstr>
      <vt:lpstr>Armin Nassehi Institut für Soziologie</vt:lpstr>
      <vt:lpstr>Armin Nassehi Institut für Soziologie</vt:lpstr>
      <vt:lpstr>Armin Nassehi Institut für Soziologie</vt:lpstr>
      <vt:lpstr>Armin Nassehi Institut für Soziologie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.</dc:creator>
  <cp:lastModifiedBy>Armin Nassehi</cp:lastModifiedBy>
  <cp:revision>284</cp:revision>
  <cp:lastPrinted>2018-10-11T06:05:07Z</cp:lastPrinted>
  <dcterms:created xsi:type="dcterms:W3CDTF">2010-10-17T07:38:20Z</dcterms:created>
  <dcterms:modified xsi:type="dcterms:W3CDTF">2024-10-07T13:02:26Z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-1340673330</vt:i4>
  </property>
  <property fmtid="{D5CDD505-2E9C-101B-9397-08002B2CF9AE}" pid="3" name="_EmailSubject">
    <vt:lpwstr>LMU Weiterbildungskongress 28. Juni 2007</vt:lpwstr>
  </property>
  <property fmtid="{D5CDD505-2E9C-101B-9397-08002B2CF9AE}" pid="4" name="_AuthorEmail">
    <vt:lpwstr>Christine.Schroefl@Verwaltung.Uni-Muenchen.DE</vt:lpwstr>
  </property>
  <property fmtid="{D5CDD505-2E9C-101B-9397-08002B2CF9AE}" pid="5" name="_AuthorEmailDisplayName">
    <vt:lpwstr>Schroefl-Loew Christine</vt:lpwstr>
  </property>
</Properties>
</file>